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Josefin Sans Medium"/>
      <p:regular r:id="rId13"/>
      <p:bold r:id="rId14"/>
      <p:italic r:id="rId15"/>
      <p:boldItalic r:id="rId16"/>
    </p:embeddedFont>
    <p:embeddedFont>
      <p:font typeface="Fira Sans Extra Condensed Medium"/>
      <p:regular r:id="rId17"/>
      <p:bold r:id="rId18"/>
      <p:italic r:id="rId19"/>
      <p:boldItalic r:id="rId20"/>
    </p:embeddedFont>
    <p:embeddedFont>
      <p:font typeface="Josefi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boldItalic.fntdata"/><Relationship Id="rId11" Type="http://schemas.openxmlformats.org/officeDocument/2006/relationships/slide" Target="slides/slide6.xml"/><Relationship Id="rId22" Type="http://schemas.openxmlformats.org/officeDocument/2006/relationships/font" Target="fonts/JosefinSans-bold.fntdata"/><Relationship Id="rId10" Type="http://schemas.openxmlformats.org/officeDocument/2006/relationships/slide" Target="slides/slide5.xml"/><Relationship Id="rId21" Type="http://schemas.openxmlformats.org/officeDocument/2006/relationships/font" Target="fonts/JosefinSans-regular.fntdata"/><Relationship Id="rId13" Type="http://schemas.openxmlformats.org/officeDocument/2006/relationships/font" Target="fonts/JosefinSansMedium-regular.fntdata"/><Relationship Id="rId24" Type="http://schemas.openxmlformats.org/officeDocument/2006/relationships/font" Target="fonts/JosefinSans-boldItalic.fntdata"/><Relationship Id="rId12" Type="http://schemas.openxmlformats.org/officeDocument/2006/relationships/slide" Target="slides/slide7.xml"/><Relationship Id="rId23" Type="http://schemas.openxmlformats.org/officeDocument/2006/relationships/font" Target="fonts/Josefi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JosefinSansMedium-italic.fntdata"/><Relationship Id="rId14" Type="http://schemas.openxmlformats.org/officeDocument/2006/relationships/font" Target="fonts/JosefinSansMedium-bold.fntdata"/><Relationship Id="rId17" Type="http://schemas.openxmlformats.org/officeDocument/2006/relationships/font" Target="fonts/FiraSansExtraCondensedMedium-regular.fntdata"/><Relationship Id="rId16" Type="http://schemas.openxmlformats.org/officeDocument/2006/relationships/font" Target="fonts/JosefinSansMedium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FiraSansExtraCondensedMedium-italic.fntdata"/><Relationship Id="rId6" Type="http://schemas.openxmlformats.org/officeDocument/2006/relationships/slide" Target="slides/slide1.xml"/><Relationship Id="rId18" Type="http://schemas.openxmlformats.org/officeDocument/2006/relationships/font" Target="fonts/FiraSansExtraCondensed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d37543cff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d37543cff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d3759efb6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d3759efb6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d3759efb6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d3759efb6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d37543cff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d37543cff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d37543cff8_3_9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d37543cff8_3_9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d37543cff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d37543cff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1. Simplicity - The interface needs to be simple because users want to focus on the conversation.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2. Clear design- We use clear icons and simple text.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3. Accessibility-The app should work for everyone, including people with disabilities.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4. Customization-Users can also customize their experience, such as changing the speed of the translation or choosing the voice that speaks the translated language.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d37543cff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d37543cff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con título 1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ctrTitle"/>
          </p:nvPr>
        </p:nvSpPr>
        <p:spPr>
          <a:xfrm>
            <a:off x="894500" y="588600"/>
            <a:ext cx="5392800" cy="1983300"/>
          </a:xfrm>
          <a:prstGeom prst="rect">
            <a:avLst/>
          </a:prstGeom>
        </p:spPr>
        <p:txBody>
          <a:bodyPr anchorCtr="0" anchor="t" bIns="91425" lIns="91425" spcFirstLastPara="1" rIns="91425" wrap="square" tIns="20115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Josefin Sans"/>
              <a:buNone/>
              <a:defRPr b="1" sz="5200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894500" y="2499325"/>
            <a:ext cx="3335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 Light"/>
              <a:buNone/>
              <a:defRPr b="1" sz="18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53" name="Google Shape;53;p13"/>
          <p:cNvCxnSpPr/>
          <p:nvPr/>
        </p:nvCxnSpPr>
        <p:spPr>
          <a:xfrm>
            <a:off x="542275" y="758250"/>
            <a:ext cx="0" cy="2878500"/>
          </a:xfrm>
          <a:prstGeom prst="straightConnector1">
            <a:avLst/>
          </a:prstGeom>
          <a:noFill/>
          <a:ln cap="flat" cmpd="sng" w="1143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13"/>
          <p:cNvCxnSpPr/>
          <p:nvPr/>
        </p:nvCxnSpPr>
        <p:spPr>
          <a:xfrm>
            <a:off x="6481100" y="4609950"/>
            <a:ext cx="2544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1">
  <p:cSld name="SECTION_HEADER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925750" y="2130662"/>
            <a:ext cx="3173400" cy="11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Josefin Sans"/>
              <a:buNone/>
              <a:defRPr b="1" sz="3600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7" name="Google Shape;57;p14"/>
          <p:cNvSpPr txBox="1"/>
          <p:nvPr>
            <p:ph hasCustomPrompt="1" idx="2" type="title"/>
          </p:nvPr>
        </p:nvSpPr>
        <p:spPr>
          <a:xfrm>
            <a:off x="925751" y="1640525"/>
            <a:ext cx="17241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Josefin Sans"/>
              <a:buNone/>
              <a:defRPr b="1" sz="6000">
                <a:solidFill>
                  <a:schemeClr val="accen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b="1" sz="6000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b="1" sz="6000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b="1" sz="6000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b="1" sz="6000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b="1" sz="6000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b="1" sz="6000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b="1" sz="6000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D0000"/>
              </a:buClr>
              <a:buSzPts val="6000"/>
              <a:buFont typeface="Josefin Sans"/>
              <a:buNone/>
              <a:defRPr b="1" sz="6000">
                <a:solidFill>
                  <a:srgbClr val="FD0000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925750" y="3471400"/>
            <a:ext cx="3027300" cy="5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 Light"/>
              <a:buNone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9" name="Google Shape;59;p14"/>
          <p:cNvCxnSpPr/>
          <p:nvPr/>
        </p:nvCxnSpPr>
        <p:spPr>
          <a:xfrm>
            <a:off x="542275" y="1625200"/>
            <a:ext cx="0" cy="29613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14"/>
          <p:cNvCxnSpPr/>
          <p:nvPr/>
        </p:nvCxnSpPr>
        <p:spPr>
          <a:xfrm>
            <a:off x="6481100" y="4609950"/>
            <a:ext cx="2544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14"/>
          <p:cNvSpPr txBox="1"/>
          <p:nvPr/>
        </p:nvSpPr>
        <p:spPr>
          <a:xfrm>
            <a:off x="8439900" y="4609950"/>
            <a:ext cx="585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s" sz="1100">
                <a:solidFill>
                  <a:schemeClr val="accent1"/>
                </a:solidFill>
                <a:latin typeface="Josefin Sans"/>
                <a:ea typeface="Josefin Sans"/>
                <a:cs typeface="Josefin Sans"/>
                <a:sym typeface="Josefin Sans"/>
              </a:rPr>
              <a:t>‹#›</a:t>
            </a:fld>
            <a:endParaRPr b="1" sz="1100">
              <a:solidFill>
                <a:schemeClr val="accen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894500" y="877975"/>
            <a:ext cx="5392800" cy="1693800"/>
          </a:xfrm>
          <a:prstGeom prst="rect">
            <a:avLst/>
          </a:prstGeom>
        </p:spPr>
        <p:txBody>
          <a:bodyPr anchorCtr="0" anchor="t" bIns="91425" lIns="91425" spcFirstLastPara="1" rIns="91425" wrap="square" tIns="201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TalkTech</a:t>
            </a:r>
            <a:r>
              <a:rPr lang="es"/>
              <a:t> </a:t>
            </a:r>
            <a:endParaRPr/>
          </a:p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894500" y="2499325"/>
            <a:ext cx="3335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vision to the future.</a:t>
            </a:r>
            <a:endParaRPr/>
          </a:p>
        </p:txBody>
      </p:sp>
      <p:grpSp>
        <p:nvGrpSpPr>
          <p:cNvPr id="68" name="Google Shape;68;p15"/>
          <p:cNvGrpSpPr/>
          <p:nvPr/>
        </p:nvGrpSpPr>
        <p:grpSpPr>
          <a:xfrm>
            <a:off x="7621742" y="3412701"/>
            <a:ext cx="594481" cy="668411"/>
            <a:chOff x="2523000" y="1954875"/>
            <a:chExt cx="262325" cy="295000"/>
          </a:xfrm>
        </p:grpSpPr>
        <p:sp>
          <p:nvSpPr>
            <p:cNvPr id="69" name="Google Shape;69;p15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15"/>
          <p:cNvSpPr txBox="1"/>
          <p:nvPr/>
        </p:nvSpPr>
        <p:spPr>
          <a:xfrm>
            <a:off x="7430391" y="4081100"/>
            <a:ext cx="10095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Josefin Sans Medium"/>
                <a:ea typeface="Josefin Sans Medium"/>
                <a:cs typeface="Josefin Sans Medium"/>
                <a:sym typeface="Josefin Sans Medium"/>
              </a:rPr>
              <a:t>Your logo</a:t>
            </a:r>
            <a:endParaRPr sz="11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4">
            <a:alphaModFix/>
          </a:blip>
          <a:srcRect b="-3039" l="3649" r="-3649" t="3040"/>
          <a:stretch/>
        </p:blipFill>
        <p:spPr>
          <a:xfrm>
            <a:off x="6531450" y="1981700"/>
            <a:ext cx="2512425" cy="251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idx="4294967295" type="body"/>
          </p:nvPr>
        </p:nvSpPr>
        <p:spPr>
          <a:xfrm>
            <a:off x="520550" y="1176250"/>
            <a:ext cx="5508600" cy="23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Real-Time Translation tech Added Functions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Global Inclusivity (Even elderly population.) 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Artificial Intelligence Assistant &amp; Easy connectivity. 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Custom Made &amp; Best Material Quality.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Concerned about environment.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type="title"/>
          </p:nvPr>
        </p:nvSpPr>
        <p:spPr>
          <a:xfrm>
            <a:off x="779650" y="491262"/>
            <a:ext cx="3173400" cy="11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3020">
                <a:latin typeface="Josefin Sans"/>
                <a:ea typeface="Josefin Sans"/>
                <a:cs typeface="Josefin Sans"/>
                <a:sym typeface="Josefin Sans"/>
              </a:rPr>
              <a:t>MAIN PROJECT</a:t>
            </a:r>
            <a:endParaRPr b="1" sz="302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5539750" y="1996775"/>
            <a:ext cx="1359600" cy="4662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4889" y="1095424"/>
            <a:ext cx="1505712" cy="18877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>
            <p:ph type="title"/>
          </p:nvPr>
        </p:nvSpPr>
        <p:spPr>
          <a:xfrm>
            <a:off x="520550" y="3845125"/>
            <a:ext cx="253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latin typeface="Josefin Sans"/>
                <a:ea typeface="Josefin Sans"/>
                <a:cs typeface="Josefin Sans"/>
                <a:sym typeface="Josefin Sans"/>
              </a:rPr>
              <a:t>MAIN GOAL</a:t>
            </a:r>
            <a:endParaRPr b="1" sz="30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2975825" y="3809025"/>
            <a:ext cx="1973400" cy="707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2223" y="3445459"/>
            <a:ext cx="2057249" cy="1372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45075" y="3409725"/>
            <a:ext cx="1505700" cy="150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idx="4294967295" type="body"/>
          </p:nvPr>
        </p:nvSpPr>
        <p:spPr>
          <a:xfrm>
            <a:off x="512375" y="1709325"/>
            <a:ext cx="5109900" cy="20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Leads all the related technical development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Most important piece for the earbud creation. 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Constant improvement (Updates…)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Fixes all the issues (testing…)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AI Implementation. 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90" name="Google Shape;90;p17"/>
          <p:cNvSpPr txBox="1"/>
          <p:nvPr>
            <p:ph type="title"/>
          </p:nvPr>
        </p:nvSpPr>
        <p:spPr>
          <a:xfrm>
            <a:off x="569875" y="473950"/>
            <a:ext cx="4457100" cy="11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4166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Lead Engineer</a:t>
            </a:r>
            <a:r>
              <a:rPr b="1" lang="es" sz="25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b="1" sz="25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1113" y="473950"/>
            <a:ext cx="2574700" cy="170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1175" y="2498200"/>
            <a:ext cx="2714575" cy="2035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0525" y="1604100"/>
            <a:ext cx="4161775" cy="24094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>
            <p:ph type="title"/>
          </p:nvPr>
        </p:nvSpPr>
        <p:spPr>
          <a:xfrm>
            <a:off x="666450" y="88450"/>
            <a:ext cx="5344200" cy="25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36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Customer Support Representative </a:t>
            </a:r>
            <a:endParaRPr sz="36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99" name="Google Shape;99;p18"/>
          <p:cNvSpPr txBox="1"/>
          <p:nvPr>
            <p:ph idx="4294967295" type="body"/>
          </p:nvPr>
        </p:nvSpPr>
        <p:spPr>
          <a:xfrm>
            <a:off x="661925" y="1504025"/>
            <a:ext cx="8145900" cy="29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111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rPr>
              <a:t>📞</a:t>
            </a:r>
            <a:r>
              <a:rPr lang="es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rPr>
              <a:t> Customer Service</a:t>
            </a:r>
            <a:endParaRPr>
              <a:solidFill>
                <a:srgbClr val="666666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rPr>
              <a:t>💬 Communication</a:t>
            </a:r>
            <a:endParaRPr>
              <a:solidFill>
                <a:srgbClr val="666666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just"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rPr>
              <a:t>🔧 Technical Support</a:t>
            </a:r>
            <a:endParaRPr>
              <a:solidFill>
                <a:srgbClr val="666666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just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rPr>
              <a:t>📊 Feedback Collection</a:t>
            </a:r>
            <a:endParaRPr>
              <a:solidFill>
                <a:srgbClr val="666666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just"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rPr>
              <a:t>🤝 Empathy and Patience</a:t>
            </a:r>
            <a:endParaRPr sz="1400">
              <a:solidFill>
                <a:srgbClr val="666666"/>
              </a:solidFill>
              <a:highlight>
                <a:srgbClr val="F7F7F7"/>
              </a:highlight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994275" y="234887"/>
            <a:ext cx="3173400" cy="11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Product Manager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 b="0" l="13777" r="19081" t="0"/>
          <a:stretch/>
        </p:blipFill>
        <p:spPr>
          <a:xfrm>
            <a:off x="5620575" y="692475"/>
            <a:ext cx="3523500" cy="3538201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6" name="Google Shape;106;p19"/>
          <p:cNvSpPr/>
          <p:nvPr/>
        </p:nvSpPr>
        <p:spPr>
          <a:xfrm>
            <a:off x="5620575" y="692475"/>
            <a:ext cx="3523500" cy="35382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D0000"/>
              </a:solidFill>
            </a:endParaRPr>
          </a:p>
        </p:txBody>
      </p:sp>
      <p:cxnSp>
        <p:nvCxnSpPr>
          <p:cNvPr id="107" name="Google Shape;107;p19">
            <a:hlinkClick action="ppaction://hlinkshowjump?jump=nextslide"/>
          </p:cNvPr>
          <p:cNvCxnSpPr/>
          <p:nvPr/>
        </p:nvCxnSpPr>
        <p:spPr>
          <a:xfrm>
            <a:off x="8643950" y="303450"/>
            <a:ext cx="262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9">
            <a:hlinkClick action="ppaction://hlinkshowjump?jump=previousslide"/>
          </p:cNvPr>
          <p:cNvCxnSpPr/>
          <p:nvPr/>
        </p:nvCxnSpPr>
        <p:spPr>
          <a:xfrm rot="10800000">
            <a:off x="232775" y="303450"/>
            <a:ext cx="262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" name="Google Shape;109;p19"/>
          <p:cNvSpPr txBox="1"/>
          <p:nvPr>
            <p:ph idx="4294967295" type="body"/>
          </p:nvPr>
        </p:nvSpPr>
        <p:spPr>
          <a:xfrm>
            <a:off x="665925" y="1820650"/>
            <a:ext cx="4757400" cy="29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Define Product Vision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Gather User Feedback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Coordinate all aspects related to the product.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Make decisions about the final product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Give the final check to the design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idx="4294967295" type="body"/>
          </p:nvPr>
        </p:nvSpPr>
        <p:spPr>
          <a:xfrm>
            <a:off x="687250" y="1419150"/>
            <a:ext cx="2370600" cy="31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Simplicity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Clear design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Accessibility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Customization</a:t>
            </a:r>
            <a:endParaRPr b="1"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0300" y="1170125"/>
            <a:ext cx="5781299" cy="325303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/>
        </p:nvSpPr>
        <p:spPr>
          <a:xfrm>
            <a:off x="4601975" y="776425"/>
            <a:ext cx="4565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7" name="Google Shape;117;p20"/>
          <p:cNvSpPr txBox="1"/>
          <p:nvPr>
            <p:ph type="title"/>
          </p:nvPr>
        </p:nvSpPr>
        <p:spPr>
          <a:xfrm>
            <a:off x="482875" y="551125"/>
            <a:ext cx="6642000" cy="11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UI Designer (Daniel Ibáñez)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idx="4294967295" type="body"/>
          </p:nvPr>
        </p:nvSpPr>
        <p:spPr>
          <a:xfrm>
            <a:off x="511250" y="1631625"/>
            <a:ext cx="4260300" cy="3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Position TalkTech as a leader in translation headphones.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3432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Target campaigns for key audiences.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3432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Boost sales through ad campaigns.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3432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Create content showing product benefits.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3432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Enhance customer support and retention.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3432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2726"/>
              <a:buFont typeface="Josefin Sans"/>
              <a:buChar char="➔"/>
            </a:pPr>
            <a:r>
              <a:rPr lang="es">
                <a:latin typeface="Josefin Sans"/>
                <a:ea typeface="Josefin Sans"/>
                <a:cs typeface="Josefin Sans"/>
                <a:sym typeface="Josefin Sans"/>
              </a:rPr>
              <a:t>Improve online presence and conversions.</a:t>
            </a:r>
            <a:endParaRPr sz="1466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66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 sz="12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23" name="Google Shape;123;p21"/>
          <p:cNvSpPr txBox="1"/>
          <p:nvPr>
            <p:ph type="title"/>
          </p:nvPr>
        </p:nvSpPr>
        <p:spPr>
          <a:xfrm>
            <a:off x="669350" y="262875"/>
            <a:ext cx="6704100" cy="11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Marketing Specialist //  Objectives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0550" y="1535850"/>
            <a:ext cx="4407049" cy="2324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